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83" r:id="rId3"/>
    <p:sldId id="265" r:id="rId4"/>
    <p:sldId id="257" r:id="rId5"/>
    <p:sldId id="259" r:id="rId6"/>
    <p:sldId id="266" r:id="rId7"/>
    <p:sldId id="268" r:id="rId8"/>
    <p:sldId id="262" r:id="rId9"/>
    <p:sldId id="286" r:id="rId10"/>
    <p:sldId id="275" r:id="rId11"/>
    <p:sldId id="278" r:id="rId12"/>
    <p:sldId id="279" r:id="rId13"/>
    <p:sldId id="263" r:id="rId14"/>
    <p:sldId id="276" r:id="rId15"/>
    <p:sldId id="287" r:id="rId16"/>
    <p:sldId id="270" r:id="rId17"/>
    <p:sldId id="273" r:id="rId18"/>
    <p:sldId id="272" r:id="rId19"/>
    <p:sldId id="285" r:id="rId20"/>
    <p:sldId id="271" r:id="rId21"/>
    <p:sldId id="281" r:id="rId22"/>
    <p:sldId id="28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851AE-A72F-4DFF-8F93-A1CC347BA923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3539C-DBA1-41D1-9433-63F35048C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3539C-DBA1-41D1-9433-63F35048CB1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56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DCE4-3F65-49AC-A68B-8EA9BD42DB26}" type="datetime1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7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5707-144E-4C9C-A008-DE1C5CB49E48}" type="datetime1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2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7496-3E76-4156-A460-AD3DC5A0B43C}" type="datetime1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5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6634-2AD1-49AD-A003-D10243EB5710}" type="datetime1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2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DA8A-09B6-40E4-8FD5-B991153DA93A}" type="datetime1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6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6CC-5B94-4438-8056-82A0CA3A4D5F}" type="datetime1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83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1AF9-24C1-4A2D-A5DF-2DBBBE202B66}" type="datetime1">
              <a:rPr lang="en-US" smtClean="0"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3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341D-AAD7-44F7-8674-9A85729DCFBE}" type="datetime1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5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FCB7-BC7A-4109-88E3-55A6A6EC1E7A}" type="datetime1">
              <a:rPr lang="en-US" smtClean="0"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0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8074-77B5-4216-B75C-87CE895992E1}" type="datetime1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E715-6556-41D5-88B6-9F059CA06A47}" type="datetime1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15F9F-1E4F-412A-BE93-44C4C2583EE5}" type="datetime1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C7B0F-6470-4590-95A0-1EFDDEED4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7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h/fd6yqcfb2lfubyf/AAAfHspffPSfur6Qs7WJDTr9a?dl=0" TargetMode="External"/><Relationship Id="rId2" Type="http://schemas.openxmlformats.org/officeDocument/2006/relationships/hyperlink" Target="http://www.science.oregonstate.edu/~pierced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ran.r-projec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Modern Likelihood-Frequentist Inference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5846" y="3054961"/>
            <a:ext cx="9144000" cy="1655762"/>
          </a:xfrm>
        </p:spPr>
        <p:txBody>
          <a:bodyPr/>
          <a:lstStyle/>
          <a:p>
            <a:r>
              <a:rPr lang="en-US" dirty="0" smtClean="0"/>
              <a:t>Donald A Pierce, Emeritus, OSU Statistics</a:t>
            </a:r>
          </a:p>
          <a:p>
            <a:r>
              <a:rPr lang="en-US" dirty="0" smtClean="0"/>
              <a:t>and</a:t>
            </a:r>
          </a:p>
          <a:p>
            <a:r>
              <a:rPr lang="en-US" dirty="0" err="1" smtClean="0"/>
              <a:t>Ruggero</a:t>
            </a:r>
            <a:r>
              <a:rPr lang="en-US" dirty="0" smtClean="0"/>
              <a:t> </a:t>
            </a:r>
            <a:r>
              <a:rPr lang="en-US" dirty="0" err="1" smtClean="0"/>
              <a:t>Bellio</a:t>
            </a:r>
            <a:r>
              <a:rPr lang="en-US" dirty="0" smtClean="0"/>
              <a:t>, </a:t>
            </a:r>
            <a:r>
              <a:rPr lang="en-US" dirty="0" err="1" smtClean="0"/>
              <a:t>Univ</a:t>
            </a:r>
            <a:r>
              <a:rPr lang="en-US" dirty="0" smtClean="0"/>
              <a:t> of Udine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95753" y="4765884"/>
            <a:ext cx="1020689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Slides and working paper, other things are at</a:t>
            </a:r>
            <a:r>
              <a:rPr lang="en-US" sz="2000" dirty="0"/>
              <a:t>: </a:t>
            </a:r>
            <a:r>
              <a:rPr lang="en-US" sz="2000" dirty="0" smtClean="0"/>
              <a:t>   </a:t>
            </a:r>
            <a:r>
              <a:rPr lang="en-US" sz="2000" b="1" dirty="0">
                <a:hlinkClick r:id="rId2"/>
              </a:rPr>
              <a:t>http://www.science.oregonstate.edu/~</a:t>
            </a:r>
            <a:r>
              <a:rPr lang="en-US" sz="2000" b="1" dirty="0" smtClean="0">
                <a:hlinkClick r:id="rId2"/>
              </a:rPr>
              <a:t>piercedo</a:t>
            </a:r>
            <a:endParaRPr lang="en-US" sz="2000" b="1" dirty="0" smtClean="0"/>
          </a:p>
          <a:p>
            <a:endParaRPr lang="en-US" sz="2000" dirty="0" smtClean="0"/>
          </a:p>
          <a:p>
            <a:r>
              <a:rPr lang="en-US" sz="2000" dirty="0" smtClean="0"/>
              <a:t>Slides and paper only are at: </a:t>
            </a:r>
          </a:p>
          <a:p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www.dropbox.com/sh/fd6yqcfb2lfubyf/AAAfHspffPSfur6Qs7WJDTr9a?dl=0</a:t>
            </a: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89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36607" y="578404"/>
            <a:ext cx="894559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To Fisher, “optimality” of inference involved sufficiency, more  strongly than in the Neyman-Pearson theory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But generally the MLE is not a sufficient statistic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Thus to Fisher, and many others, the resolution of that was conditioning on an </a:t>
            </a:r>
            <a:r>
              <a:rPr lang="en-US" sz="2800" i="1" dirty="0" smtClean="0"/>
              <a:t>ancillary statistic </a:t>
            </a:r>
            <a:r>
              <a:rPr lang="en-US" sz="2800" dirty="0" smtClean="0"/>
              <a:t>to render the MLE sufficient beyond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order.</a:t>
            </a:r>
            <a:br>
              <a:rPr lang="en-US" sz="2800" dirty="0" smtClean="0"/>
            </a:b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Ancillary statistics carry information about the </a:t>
            </a:r>
            <a:r>
              <a:rPr lang="en-US" sz="2800" i="1" dirty="0" smtClean="0"/>
              <a:t>precision</a:t>
            </a:r>
            <a:r>
              <a:rPr lang="en-US" sz="2800" dirty="0" smtClean="0"/>
              <a:t> of the inference, but not the </a:t>
            </a:r>
            <a:r>
              <a:rPr lang="en-US" sz="2800" i="1" dirty="0" smtClean="0"/>
              <a:t>value</a:t>
            </a:r>
            <a:r>
              <a:rPr lang="en-US" sz="2800" dirty="0" smtClean="0"/>
              <a:t> of the parameter, e.g. the ratio of </a:t>
            </a:r>
            <a:r>
              <a:rPr lang="en-US" sz="2800" i="1" dirty="0" smtClean="0"/>
              <a:t>observed</a:t>
            </a:r>
            <a:r>
              <a:rPr lang="en-US" sz="2800" dirty="0" smtClean="0"/>
              <a:t> to </a:t>
            </a:r>
            <a:r>
              <a:rPr lang="en-US" sz="2800" i="1" dirty="0" smtClean="0"/>
              <a:t>expected</a:t>
            </a:r>
            <a:r>
              <a:rPr lang="en-US" sz="2800" dirty="0" smtClean="0"/>
              <a:t> Fisher information.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05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75117" y="845389"/>
            <a:ext cx="864366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 central concept in what follows involves </a:t>
            </a:r>
            <a:r>
              <a:rPr lang="en-US" sz="2800" i="1" dirty="0" smtClean="0"/>
              <a:t>observed </a:t>
            </a:r>
            <a:r>
              <a:rPr lang="en-US" sz="2800" dirty="0" smtClean="0"/>
              <a:t>and </a:t>
            </a:r>
            <a:r>
              <a:rPr lang="en-US" sz="2800" i="1" dirty="0" smtClean="0"/>
              <a:t>expected</a:t>
            </a:r>
            <a:r>
              <a:rPr lang="en-US" sz="2800" dirty="0" smtClean="0"/>
              <a:t> (Fisher)</a:t>
            </a:r>
            <a:r>
              <a:rPr lang="en-US" sz="2800" dirty="0"/>
              <a:t> </a:t>
            </a:r>
            <a:r>
              <a:rPr lang="en-US" sz="2800" dirty="0" smtClean="0"/>
              <a:t>information.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i="1" dirty="0" smtClean="0"/>
              <a:t>observed</a:t>
            </a:r>
            <a:r>
              <a:rPr lang="en-US" sz="2800" dirty="0" smtClean="0"/>
              <a:t> information is defined as minus the second derivative of the loglikelihood at its maximum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i="1" dirty="0" smtClean="0"/>
              <a:t>expected</a:t>
            </a:r>
            <a:r>
              <a:rPr lang="en-US" sz="2800" dirty="0" smtClean="0"/>
              <a:t> information (more usual Fisher info) is defined as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And we will write  		    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833782"/>
              </p:ext>
            </p:extLst>
          </p:nvPr>
        </p:nvGraphicFramePr>
        <p:xfrm>
          <a:off x="4021138" y="3171825"/>
          <a:ext cx="2641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3" name="Equation" r:id="rId3" imgW="2641320" imgH="533160" progId="Equation.DSMT4">
                  <p:embed/>
                </p:oleObj>
              </mc:Choice>
              <mc:Fallback>
                <p:oleObj name="Equation" r:id="rId3" imgW="264132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21138" y="3171825"/>
                        <a:ext cx="2641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238274"/>
              </p:ext>
            </p:extLst>
          </p:nvPr>
        </p:nvGraphicFramePr>
        <p:xfrm>
          <a:off x="3579124" y="4691092"/>
          <a:ext cx="2679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4" name="Equation" r:id="rId5" imgW="2679480" imgH="457200" progId="Equation.DSMT4">
                  <p:embed/>
                </p:oleObj>
              </mc:Choice>
              <mc:Fallback>
                <p:oleObj name="Equation" r:id="rId5" imgW="26794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79124" y="4691092"/>
                        <a:ext cx="2679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788324"/>
              </p:ext>
            </p:extLst>
          </p:nvPr>
        </p:nvGraphicFramePr>
        <p:xfrm>
          <a:off x="4795838" y="5549061"/>
          <a:ext cx="1092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5" name="Equation" r:id="rId7" imgW="1091880" imgH="482400" progId="Equation.DSMT4">
                  <p:embed/>
                </p:oleObj>
              </mc:Choice>
              <mc:Fallback>
                <p:oleObj name="Equation" r:id="rId7" imgW="1091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95838" y="5549061"/>
                        <a:ext cx="10922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704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76709" y="534838"/>
            <a:ext cx="936828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MLE is sufficient if and only if             , and under regularity this occurs only for exponential families without nonlinear restriction on the parameter (full rank case)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Inferentially it is unwise and not really necessary to use the average information – it is more useful for planning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With methods indicated here, it is feasible to condition on an </a:t>
            </a:r>
            <a:r>
              <a:rPr lang="en-US" sz="2800" i="1" dirty="0" smtClean="0"/>
              <a:t>ancillary statistic  </a:t>
            </a:r>
            <a:r>
              <a:rPr lang="en-US" sz="2800" dirty="0" smtClean="0"/>
              <a:t>such as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This is the key part of what is called </a:t>
            </a:r>
            <a:r>
              <a:rPr lang="en-US" sz="2800" i="1" dirty="0" smtClean="0"/>
              <a:t>Neo-Fisherian Inference</a:t>
            </a:r>
            <a:endParaRPr lang="en-US" sz="2800" dirty="0" smtClean="0"/>
          </a:p>
          <a:p>
            <a:endParaRPr lang="en-US" sz="2800" i="1" dirty="0" smtClean="0"/>
          </a:p>
          <a:p>
            <a:endParaRPr lang="en-US" sz="2800" i="1" dirty="0"/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169672"/>
              </p:ext>
            </p:extLst>
          </p:nvPr>
        </p:nvGraphicFramePr>
        <p:xfrm>
          <a:off x="6858000" y="543464"/>
          <a:ext cx="711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8" name="Equation" r:id="rId3" imgW="711000" imgH="469800" progId="Equation.DSMT4">
                  <p:embed/>
                </p:oleObj>
              </mc:Choice>
              <mc:Fallback>
                <p:oleObj name="Equation" r:id="rId3" imgW="7110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0" y="543464"/>
                        <a:ext cx="7112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664258"/>
              </p:ext>
            </p:extLst>
          </p:nvPr>
        </p:nvGraphicFramePr>
        <p:xfrm>
          <a:off x="3056986" y="4531744"/>
          <a:ext cx="5194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9" name="Equation" r:id="rId5" imgW="5194080" imgH="482400" progId="Equation.DSMT4">
                  <p:embed/>
                </p:oleObj>
              </mc:Choice>
              <mc:Fallback>
                <p:oleObj name="Equation" r:id="rId5" imgW="51940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56986" y="4531744"/>
                        <a:ext cx="51943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447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6581" y="163902"/>
            <a:ext cx="967883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</a:t>
            </a:r>
            <a:r>
              <a:rPr lang="en-US" sz="2800" dirty="0" smtClean="0"/>
              <a:t>tarting point is a simple and accurate ‘likelihood ratio approximation’ to the distribution of the (multidimensional) maximum likelihood estimator</a:t>
            </a:r>
            <a:br>
              <a:rPr lang="en-US" sz="2800" dirty="0" smtClean="0"/>
            </a:b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Next step is to transform &amp; marginalize from this to the distribution of the signed LR statistic (</a:t>
            </a:r>
            <a:r>
              <a:rPr lang="en-US" sz="2800" dirty="0" err="1" smtClean="0"/>
              <a:t>sqrt</a:t>
            </a:r>
            <a:r>
              <a:rPr lang="en-US" sz="2800" dirty="0" smtClean="0"/>
              <a:t> of usual      statistic) --- requiring only a Jacobian and Laplace approximation to the integration</a:t>
            </a:r>
            <a:br>
              <a:rPr lang="en-US" sz="2800" dirty="0" smtClean="0"/>
            </a:b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This result is expressed as an adjustment to the first-order </a:t>
            </a:r>
            <a:r>
              <a:rPr lang="en-US" sz="2800" i="1" dirty="0" smtClean="0"/>
              <a:t>N(0,1)</a:t>
            </a:r>
            <a:r>
              <a:rPr lang="en-US" sz="2800" dirty="0" smtClean="0"/>
              <a:t> distribution of the LR: “If that approximation is poor but not terrible, this mops up most of the error” (Rob </a:t>
            </a:r>
            <a:r>
              <a:rPr lang="en-US" sz="2800" dirty="0" err="1" smtClean="0"/>
              <a:t>Kass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This is not hard to fathom---accessible to a graduate level theory course---if </a:t>
            </a:r>
            <a:r>
              <a:rPr lang="en-US" sz="2800" dirty="0"/>
              <a:t>one </a:t>
            </a:r>
            <a:r>
              <a:rPr lang="en-US" sz="2800" dirty="0" smtClean="0"/>
              <a:t>need not be distracted </a:t>
            </a:r>
            <a:r>
              <a:rPr lang="en-US" sz="2800" dirty="0"/>
              <a:t>by arcane details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441511"/>
              </p:ext>
            </p:extLst>
          </p:nvPr>
        </p:nvGraphicFramePr>
        <p:xfrm>
          <a:off x="9150350" y="2433638"/>
          <a:ext cx="273050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Equation" r:id="rId3" imgW="279360" imgH="291960" progId="Equation.DSMT4">
                  <p:embed/>
                </p:oleObj>
              </mc:Choice>
              <mc:Fallback>
                <p:oleObj name="Equation" r:id="rId3" imgW="279360" imgH="2919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0350" y="2433638"/>
                        <a:ext cx="273050" cy="29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1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05774" y="361950"/>
            <a:ext cx="948043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Indeed, Skovgaard (1985) confirmed that in general </a:t>
            </a:r>
            <a:br>
              <a:rPr lang="en-US" sz="2800" dirty="0" smtClean="0"/>
            </a:br>
            <a:r>
              <a:rPr lang="en-US" sz="2800" dirty="0" smtClean="0"/>
              <a:t>is to                   sufficient, and  conditioning on                 (among other choices) leads with that order to:</a:t>
            </a:r>
            <a:br>
              <a:rPr lang="en-US" sz="2800" dirty="0" smtClean="0"/>
            </a:br>
            <a:r>
              <a:rPr lang="en-US" sz="2800" dirty="0" smtClean="0"/>
              <a:t>(a) no loss of “information”, (b) the MLE being sufficient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LR approximation to the distribution of the MLE (usually but less usefully called the        (or the “magic)  formula is then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20369"/>
              </p:ext>
            </p:extLst>
          </p:nvPr>
        </p:nvGraphicFramePr>
        <p:xfrm>
          <a:off x="8249371" y="781050"/>
          <a:ext cx="1143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71" name="Equation" r:id="rId3" imgW="1143000" imgH="469800" progId="Equation.DSMT4">
                  <p:embed/>
                </p:oleObj>
              </mc:Choice>
              <mc:Fallback>
                <p:oleObj name="Equation" r:id="rId3" imgW="11430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49371" y="781050"/>
                        <a:ext cx="11430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109831"/>
              </p:ext>
            </p:extLst>
          </p:nvPr>
        </p:nvGraphicFramePr>
        <p:xfrm>
          <a:off x="2235200" y="841375"/>
          <a:ext cx="1143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72" name="Equation" r:id="rId5" imgW="1143000" imgH="431640" progId="Equation.DSMT4">
                  <p:embed/>
                </p:oleObj>
              </mc:Choice>
              <mc:Fallback>
                <p:oleObj name="Equation" r:id="rId5" imgW="11430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35200" y="841375"/>
                        <a:ext cx="11430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543136" y="57111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399297"/>
              </p:ext>
            </p:extLst>
          </p:nvPr>
        </p:nvGraphicFramePr>
        <p:xfrm>
          <a:off x="8928925" y="396454"/>
          <a:ext cx="723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73" name="Equation" r:id="rId7" imgW="723600" imgH="444240" progId="Equation.DSMT4">
                  <p:embed/>
                </p:oleObj>
              </mc:Choice>
              <mc:Fallback>
                <p:oleObj name="Equation" r:id="rId7" imgW="7236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928925" y="396454"/>
                        <a:ext cx="7239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762529"/>
              </p:ext>
            </p:extLst>
          </p:nvPr>
        </p:nvGraphicFramePr>
        <p:xfrm>
          <a:off x="2877039" y="3619428"/>
          <a:ext cx="4496695" cy="1647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74" name="Equation" r:id="rId9" imgW="2082600" imgH="761760" progId="Equation.DSMT4">
                  <p:embed/>
                </p:oleObj>
              </mc:Choice>
              <mc:Fallback>
                <p:oleObj name="Equation" r:id="rId9" imgW="20826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7039" y="3619428"/>
                        <a:ext cx="4496695" cy="16476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278168"/>
              </p:ext>
            </p:extLst>
          </p:nvPr>
        </p:nvGraphicFramePr>
        <p:xfrm>
          <a:off x="5347299" y="2937654"/>
          <a:ext cx="368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75" name="Equation" r:id="rId11" imgW="368280" imgH="444240" progId="Equation.DSMT4">
                  <p:embed/>
                </p:oleObj>
              </mc:Choice>
              <mc:Fallback>
                <p:oleObj name="Equation" r:id="rId11" imgW="3682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47299" y="2937654"/>
                        <a:ext cx="3683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492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3303"/>
              </p:ext>
            </p:extLst>
          </p:nvPr>
        </p:nvGraphicFramePr>
        <p:xfrm>
          <a:off x="2232025" y="1490663"/>
          <a:ext cx="93853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3" imgW="9385200" imgH="4063680" progId="Equation.DSMT4">
                  <p:embed/>
                </p:oleObj>
              </mc:Choice>
              <mc:Fallback>
                <p:oleObj name="Equation" r:id="rId3" imgW="9385200" imgH="4063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32025" y="1490663"/>
                        <a:ext cx="9385300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9969" y="397322"/>
            <a:ext cx="79873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Though this took some years to emerge, in retrospect it becomes fairly simple: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695938" y="5799015"/>
            <a:ext cx="9253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aim then is to transform this to the distribution of </a:t>
            </a:r>
            <a:endParaRPr lang="en-US" sz="28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478447"/>
              </p:ext>
            </p:extLst>
          </p:nvPr>
        </p:nvGraphicFramePr>
        <p:xfrm>
          <a:off x="10201519" y="5869393"/>
          <a:ext cx="292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5" imgW="291960" imgH="469800" progId="Equation.DSMT4">
                  <p:embed/>
                </p:oleObj>
              </mc:Choice>
              <mc:Fallback>
                <p:oleObj name="Equation" r:id="rId5" imgW="2919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201519" y="5869393"/>
                        <a:ext cx="2921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9668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6121" y="311447"/>
            <a:ext cx="95753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Jacobian and marginalization to be applied to               involve rather arcane sample space derivatives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 smtClean="0"/>
              <a:t>approximations to which are taken care of by the software we provide.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result is an adjusted LR statistic 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/>
              <a:t>s</a:t>
            </a:r>
            <a:r>
              <a:rPr lang="en-US" sz="2800" dirty="0" smtClean="0"/>
              <a:t>uch that </a:t>
            </a:r>
          </a:p>
          <a:p>
            <a:endParaRPr lang="en-US" sz="2800" dirty="0"/>
          </a:p>
          <a:p>
            <a:endParaRPr lang="en-US" sz="2800" dirty="0" smtClean="0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15661" y="6124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77736" y="5570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463281" y="18567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783873"/>
              </p:ext>
            </p:extLst>
          </p:nvPr>
        </p:nvGraphicFramePr>
        <p:xfrm>
          <a:off x="1062252" y="1372136"/>
          <a:ext cx="9752293" cy="1053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8" name="Equation" r:id="rId4" imgW="4940300" imgH="533400" progId="Equation.DSMT4">
                  <p:embed/>
                </p:oleObj>
              </mc:Choice>
              <mc:Fallback>
                <p:oleObj name="Equation" r:id="rId4" imgW="4940300" imgH="533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252" y="1372136"/>
                        <a:ext cx="9752293" cy="10536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777736" y="43760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063540"/>
              </p:ext>
            </p:extLst>
          </p:nvPr>
        </p:nvGraphicFramePr>
        <p:xfrm>
          <a:off x="1195107" y="4282655"/>
          <a:ext cx="835342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9" name="Equation" r:id="rId6" imgW="3327120" imgH="279360" progId="Equation.DSMT4">
                  <p:embed/>
                </p:oleObj>
              </mc:Choice>
              <mc:Fallback>
                <p:oleObj name="Equation" r:id="rId6" imgW="3327120" imgH="2793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107" y="4282655"/>
                        <a:ext cx="8353425" cy="690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73561"/>
              </p:ext>
            </p:extLst>
          </p:nvPr>
        </p:nvGraphicFramePr>
        <p:xfrm>
          <a:off x="8873736" y="307398"/>
          <a:ext cx="863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0" name="Equation" r:id="rId8" imgW="863280" imgH="482400" progId="Equation.DSMT4">
                  <p:embed/>
                </p:oleObj>
              </mc:Choice>
              <mc:Fallback>
                <p:oleObj name="Equation" r:id="rId8" imgW="8632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873736" y="307398"/>
                        <a:ext cx="8636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154942"/>
              </p:ext>
            </p:extLst>
          </p:nvPr>
        </p:nvGraphicFramePr>
        <p:xfrm>
          <a:off x="1491762" y="5619005"/>
          <a:ext cx="7239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1" name="Equation" r:id="rId10" imgW="7238880" imgH="507960" progId="Equation.DSMT4">
                  <p:embed/>
                </p:oleObj>
              </mc:Choice>
              <mc:Fallback>
                <p:oleObj name="Equation" r:id="rId10" imgW="72388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91762" y="5619005"/>
                        <a:ext cx="72390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16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414158"/>
            <a:ext cx="92992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It was </a:t>
            </a:r>
            <a:r>
              <a:rPr lang="en-US" sz="2800" dirty="0" smtClean="0"/>
              <a:t>almost prohibitively difficult  </a:t>
            </a:r>
            <a:r>
              <a:rPr lang="en-US" sz="2800" dirty="0"/>
              <a:t>to differentiate the likelihood with respect to MLEs while holding fixed </a:t>
            </a:r>
            <a:r>
              <a:rPr lang="en-US" sz="2800" dirty="0" smtClean="0"/>
              <a:t>a (rather notional) </a:t>
            </a:r>
            <a:r>
              <a:rPr lang="en-US" sz="2800" dirty="0"/>
              <a:t>ancillary statistic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approximations referred to came in a breakthrough by Skovgaard, making the theory practical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Skovgaard’s</a:t>
            </a:r>
            <a:r>
              <a:rPr lang="en-US" sz="2800" dirty="0" smtClean="0"/>
              <a:t> approximation uses projections involving covariances of likelihood quantities computed without holding fixed an ancillary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Our software uses simulation for these covariances, NOT involving model fitting in simulation trials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794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30060" y="301925"/>
            <a:ext cx="9282023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To use the generic software, the user specifies an </a:t>
            </a:r>
            <a:r>
              <a:rPr lang="en-US" sz="2800" i="1" dirty="0" smtClean="0"/>
              <a:t>R</a:t>
            </a:r>
            <a:r>
              <a:rPr lang="en-US" sz="2800" dirty="0" smtClean="0"/>
              <a:t> function for computing the likelihood.  The package design render the it quite generally applicable</a:t>
            </a:r>
            <a:r>
              <a:rPr lang="en-US" sz="2800" dirty="0"/>
              <a:t>.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Since higher-order inference </a:t>
            </a:r>
            <a:r>
              <a:rPr lang="en-US" sz="2800" u="sng" dirty="0" smtClean="0"/>
              <a:t>depends on more than the likelihood function</a:t>
            </a:r>
            <a:r>
              <a:rPr lang="en-US" sz="2800" dirty="0" smtClean="0"/>
              <a:t>, one defines the extra-likelihood aspects of the model by providing another R-function that generates a dataset.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interest parametric function is defined by one further R-function.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We illustrate this with a Weibull example, and interest parameter the survival function at a given time and covariate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75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53477" y="656492"/>
            <a:ext cx="94175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Here there are 17 observations on {leukemia survival  time, and one </a:t>
            </a:r>
            <a:r>
              <a:rPr lang="en-US" sz="2800" dirty="0" err="1" smtClean="0"/>
              <a:t>covariable</a:t>
            </a:r>
            <a:r>
              <a:rPr lang="en-US" sz="2800" dirty="0" smtClean="0"/>
              <a:t> log WBC} with a simple linear regression model for the log hazard function.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Inference is on the survival probability at a given time and covariate value.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We test the hypothesis that this probability is equal to the 1</a:t>
            </a:r>
            <a:r>
              <a:rPr lang="en-US" sz="2800" baseline="30000" dirty="0" smtClean="0"/>
              <a:t>st</a:t>
            </a:r>
            <a:r>
              <a:rPr lang="en-US" sz="2800" dirty="0"/>
              <a:t> </a:t>
            </a:r>
            <a:r>
              <a:rPr lang="en-US" sz="2800" dirty="0" smtClean="0"/>
              <a:t>order 0.975 lower confidence limit, against alternatives of smaller values.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Results for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- and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- order LR tests and Wald test are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390192"/>
              </p:ext>
            </p:extLst>
          </p:nvPr>
        </p:nvGraphicFramePr>
        <p:xfrm>
          <a:off x="3464658" y="4752721"/>
          <a:ext cx="3031870" cy="1477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3" imgW="1511280" imgH="736560" progId="Equation.DSMT4">
                  <p:embed/>
                </p:oleObj>
              </mc:Choice>
              <mc:Fallback>
                <p:oleObj name="Equation" r:id="rId3" imgW="15112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64658" y="4752721"/>
                        <a:ext cx="3031870" cy="14777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187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34320" y="138734"/>
            <a:ext cx="1075288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			PURPOSE OF THIS TALK </a:t>
            </a:r>
          </a:p>
          <a:p>
            <a:endParaRPr lang="en-US" sz="2800" dirty="0"/>
          </a:p>
          <a:p>
            <a:r>
              <a:rPr lang="en-US" sz="2800" dirty="0" smtClean="0"/>
              <a:t>To </a:t>
            </a:r>
            <a:r>
              <a:rPr lang="en-US" sz="2800" dirty="0"/>
              <a:t>summarize the Pierce &amp; Bellio working paper “Modern Likelihood-Frequentist Inference</a:t>
            </a:r>
            <a:r>
              <a:rPr lang="en-US" sz="2800" dirty="0" smtClean="0"/>
              <a:t>”.  Topic of that </a:t>
            </a:r>
            <a:r>
              <a:rPr lang="en-US" sz="2800" dirty="0"/>
              <a:t>is an important advance in statistical </a:t>
            </a:r>
            <a:r>
              <a:rPr lang="en-US" sz="2800" dirty="0" smtClean="0"/>
              <a:t>theory and methods, due to many workers, </a:t>
            </a:r>
            <a:r>
              <a:rPr lang="en-US" sz="2800" dirty="0"/>
              <a:t>largely </a:t>
            </a:r>
            <a:r>
              <a:rPr lang="en-US" sz="2800" dirty="0" smtClean="0"/>
              <a:t>occurring since 1986</a:t>
            </a:r>
            <a:r>
              <a:rPr lang="en-US" sz="2800" dirty="0"/>
              <a:t>.</a:t>
            </a:r>
            <a:r>
              <a:rPr lang="en-US" sz="2800" dirty="0" smtClean="0"/>
              <a:t> </a:t>
            </a:r>
            <a:r>
              <a:rPr lang="en-US" sz="2800" dirty="0"/>
              <a:t>C</a:t>
            </a:r>
            <a:r>
              <a:rPr lang="en-US" sz="2800" dirty="0" smtClean="0"/>
              <a:t>omplement </a:t>
            </a:r>
            <a:r>
              <a:rPr lang="en-US" sz="2800" dirty="0"/>
              <a:t>to </a:t>
            </a:r>
            <a:r>
              <a:rPr lang="en-US" sz="2800" dirty="0" smtClean="0"/>
              <a:t>Neyman-Pearson </a:t>
            </a:r>
            <a:r>
              <a:rPr lang="en-US" sz="2800" dirty="0"/>
              <a:t>theory, </a:t>
            </a:r>
            <a:r>
              <a:rPr lang="en-US" sz="2800" dirty="0" smtClean="0"/>
              <a:t>based </a:t>
            </a:r>
            <a:r>
              <a:rPr lang="en-US" sz="2800" dirty="0"/>
              <a:t>more </a:t>
            </a:r>
            <a:r>
              <a:rPr lang="en-US" sz="2800" dirty="0" smtClean="0"/>
              <a:t>on likelihood and sufficiency.  Results </a:t>
            </a:r>
            <a:r>
              <a:rPr lang="en-US" sz="2800" dirty="0"/>
              <a:t>considerably improve </a:t>
            </a:r>
            <a:r>
              <a:rPr lang="en-US" sz="2800" dirty="0" smtClean="0"/>
              <a:t>– practically -- on </a:t>
            </a:r>
            <a:r>
              <a:rPr lang="en-US" sz="2800" dirty="0"/>
              <a:t>the accuracy of usual first-order likelihood methods, such as the </a:t>
            </a:r>
            <a:r>
              <a:rPr lang="en-US" sz="2800" dirty="0" smtClean="0"/>
              <a:t>Wald </a:t>
            </a:r>
            <a:r>
              <a:rPr lang="en-US" sz="2800" dirty="0"/>
              <a:t>and likelihood ratio chi-squared </a:t>
            </a:r>
            <a:r>
              <a:rPr lang="en-US" sz="2800" dirty="0" smtClean="0"/>
              <a:t>tests. </a:t>
            </a:r>
          </a:p>
          <a:p>
            <a:endParaRPr lang="en-US" sz="2800" dirty="0"/>
          </a:p>
          <a:p>
            <a:r>
              <a:rPr lang="en-US" sz="2800" dirty="0" smtClean="0"/>
              <a:t>Our </a:t>
            </a:r>
            <a:r>
              <a:rPr lang="en-US" sz="2800" dirty="0"/>
              <a:t>paper provides an exposition of this topic intended for a wide audience of statisticians. 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It also </a:t>
            </a:r>
            <a:r>
              <a:rPr lang="en-US" sz="2800" dirty="0"/>
              <a:t>introduces an </a:t>
            </a:r>
            <a:r>
              <a:rPr lang="en-US" sz="2800" i="1" dirty="0"/>
              <a:t>R</a:t>
            </a:r>
            <a:r>
              <a:rPr lang="en-US" sz="2800" dirty="0"/>
              <a:t> package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likelihoodAsy </a:t>
            </a:r>
            <a:r>
              <a:rPr lang="en-US" sz="2800" dirty="0"/>
              <a:t>, which I will </a:t>
            </a:r>
            <a:r>
              <a:rPr lang="en-US" sz="2800" dirty="0" smtClean="0"/>
              <a:t>describe here.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243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06869" cy="365125"/>
          </a:xfrm>
        </p:spPr>
        <p:txBody>
          <a:bodyPr/>
          <a:lstStyle/>
          <a:p>
            <a:fld id="{DBFC7B0F-6470-4590-95A0-1EFDDEED4FBB}" type="slidenum">
              <a:rPr lang="en-US" smtClean="0"/>
              <a:t>20</a:t>
            </a:fld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249404" y="316661"/>
            <a:ext cx="6264203" cy="603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67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21</a:t>
            </a:fld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283250" y="282359"/>
            <a:ext cx="4400550" cy="43954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80308" y="4809536"/>
            <a:ext cx="90111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Confidence Distributions: One-sided confidence limits at all possible levels.   </a:t>
            </a:r>
            <a:r>
              <a:rPr lang="en-US" sz="2800" i="1" dirty="0" smtClean="0"/>
              <a:t>P</a:t>
            </a:r>
            <a:r>
              <a:rPr lang="en-US" sz="2800" dirty="0" smtClean="0"/>
              <a:t>-</a:t>
            </a:r>
            <a:r>
              <a:rPr lang="en-US" sz="2800" dirty="0" err="1" smtClean="0"/>
              <a:t>vals</a:t>
            </a:r>
            <a:r>
              <a:rPr lang="en-US" sz="2800" dirty="0" smtClean="0"/>
              <a:t> are one-tailed error probabilities from testing.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6699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22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44062" y="695570"/>
            <a:ext cx="1091809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There are 4 other examples in the paper, including inference on autocorrelation in AR-1, binomial overdispersion model, and other settings where one would ordinary use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-order asymptotics.</a:t>
            </a:r>
            <a:br>
              <a:rPr lang="en-US" sz="2800" dirty="0" smtClean="0"/>
            </a:b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The higher-order improvements are of practical interest.  In the examples, for moderate sample sizes, </a:t>
            </a:r>
            <a:r>
              <a:rPr lang="en-US" sz="2800" i="1" dirty="0" smtClean="0"/>
              <a:t>P</a:t>
            </a:r>
            <a:r>
              <a:rPr lang="en-US" sz="2800" dirty="0" smtClean="0"/>
              <a:t>-values around 0.05 are modified by a factor of about 2 using higher-order asymptotics.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 am aware that calling this “Modern Frequentist-Likelihood Inference” may presume that the methods here will be more widely used </a:t>
            </a:r>
            <a:br>
              <a:rPr lang="en-US" sz="2800" dirty="0" smtClean="0"/>
            </a:b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Our aim with the paper and </a:t>
            </a:r>
            <a:r>
              <a:rPr lang="en-US" sz="2800" i="1" dirty="0" smtClean="0"/>
              <a:t>R </a:t>
            </a:r>
            <a:r>
              <a:rPr lang="en-US" sz="2800" dirty="0" smtClean="0"/>
              <a:t>package is to contribute to that with exposition and software that applies widely.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9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1215" y="836762"/>
            <a:ext cx="861778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Shortly before 1980, important developments in frequency theory of inference were  “in the air”.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Strictly, this was about new asymptotic methods, but with the capacity leading to what has been called “Neo-Fisherian” theory of inference.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 complement to the </a:t>
            </a:r>
            <a:r>
              <a:rPr lang="en-US" sz="2800" dirty="0" err="1" smtClean="0"/>
              <a:t>Neyman</a:t>
            </a:r>
            <a:r>
              <a:rPr lang="en-US" sz="2800" dirty="0" smtClean="0"/>
              <a:t>-Pearson theory, emphasizing likelihood and conditioning for the reduction of data for inference, rather than direct focus on optimality, e.g. UMP tests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7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743" y="929418"/>
            <a:ext cx="6425155" cy="572330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57364" y="307910"/>
            <a:ext cx="8113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it all started, largely </a:t>
            </a:r>
            <a:r>
              <a:rPr lang="en-US" sz="2400" smtClean="0"/>
              <a:t>(there were </a:t>
            </a:r>
            <a:r>
              <a:rPr lang="en-US" sz="2400" dirty="0" smtClean="0"/>
              <a:t>earlier developments 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09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351" y="1561085"/>
            <a:ext cx="8125408" cy="24068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4668" y="0"/>
            <a:ext cx="91686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few years after that, this pathbreaking paper led the way to remarkable further development of </a:t>
            </a:r>
            <a:r>
              <a:rPr lang="en-US" sz="2800" i="1" dirty="0" smtClean="0"/>
              <a:t>MODERN LIKELIHOOD ASYMPTOTICS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84668" y="4022705"/>
            <a:ext cx="94718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That paper was difficult, so Dawn Peters and I had some success interpreting/promoting/extending it in an invited RSS discussion paper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668" y="4976812"/>
            <a:ext cx="9248775" cy="15621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9072" y="483079"/>
            <a:ext cx="8807570" cy="2363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0825" y="483079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0113" y="198408"/>
            <a:ext cx="942004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		HIGHLY ABRIDGED REFERENCE LIST</a:t>
            </a:r>
            <a:endParaRPr lang="en-US" sz="1600" dirty="0"/>
          </a:p>
          <a:p>
            <a:r>
              <a:rPr lang="en-US" sz="2400" dirty="0" smtClean="0"/>
              <a:t>Barndorff-Nielsen</a:t>
            </a:r>
            <a:r>
              <a:rPr lang="en-US" sz="2400" dirty="0"/>
              <a:t>, O. E. (1986). Inference on full or partial parameters  </a:t>
            </a:r>
            <a:r>
              <a:rPr lang="en-US" sz="2400" dirty="0" smtClean="0"/>
              <a:t>   	based </a:t>
            </a:r>
            <a:r>
              <a:rPr lang="en-US" sz="2400" dirty="0"/>
              <a:t>on the standardized signed likelihood ratio. </a:t>
            </a:r>
            <a:r>
              <a:rPr lang="en-US" sz="2400" i="1" dirty="0"/>
              <a:t>Biometrika </a:t>
            </a:r>
            <a:r>
              <a:rPr lang="en-US" sz="2400" b="1" dirty="0"/>
              <a:t>73</a:t>
            </a:r>
            <a:r>
              <a:rPr lang="en-US" sz="2400" dirty="0"/>
              <a:t>, </a:t>
            </a:r>
            <a:r>
              <a:rPr lang="en-US" sz="2400" dirty="0" smtClean="0"/>
              <a:t>	307-322</a:t>
            </a:r>
            <a:r>
              <a:rPr lang="en-US" sz="2400" dirty="0"/>
              <a:t>. </a:t>
            </a:r>
          </a:p>
          <a:p>
            <a:r>
              <a:rPr lang="en-US" sz="2400" dirty="0" smtClean="0"/>
              <a:t>Durbin</a:t>
            </a:r>
            <a:r>
              <a:rPr lang="en-US" sz="2400" dirty="0"/>
              <a:t>, J. (1980). Approximations for densities of sufficient estimators. </a:t>
            </a:r>
            <a:r>
              <a:rPr lang="en-US" sz="2400" dirty="0" smtClean="0"/>
              <a:t>	</a:t>
            </a:r>
            <a:r>
              <a:rPr lang="en-US" sz="2400" i="1" dirty="0" smtClean="0"/>
              <a:t>Biometrika</a:t>
            </a:r>
            <a:r>
              <a:rPr lang="en-US" sz="2400" dirty="0" smtClean="0"/>
              <a:t> </a:t>
            </a:r>
            <a:r>
              <a:rPr lang="en-US" sz="2400" b="1" dirty="0"/>
              <a:t>67</a:t>
            </a:r>
            <a:r>
              <a:rPr lang="en-US" sz="2400" dirty="0"/>
              <a:t>, 311-333.</a:t>
            </a:r>
          </a:p>
          <a:p>
            <a:r>
              <a:rPr lang="en-US" sz="2400" dirty="0" err="1"/>
              <a:t>Efron</a:t>
            </a:r>
            <a:r>
              <a:rPr lang="en-US" sz="2400" dirty="0"/>
              <a:t>, B. and </a:t>
            </a:r>
            <a:r>
              <a:rPr lang="en-US" sz="2400" dirty="0" err="1"/>
              <a:t>Hinkley</a:t>
            </a:r>
            <a:r>
              <a:rPr lang="en-US" sz="2400" dirty="0"/>
              <a:t>, D. V. (1978). Assessing the accuracy of the maximum </a:t>
            </a:r>
            <a:r>
              <a:rPr lang="en-US" sz="2400" dirty="0" smtClean="0"/>
              <a:t>	likelihood </a:t>
            </a:r>
            <a:r>
              <a:rPr lang="en-US" sz="2400" dirty="0"/>
              <a:t>estimator: Observed versus expected Fisher information. </a:t>
            </a:r>
            <a:r>
              <a:rPr lang="en-US" sz="2400" dirty="0" smtClean="0"/>
              <a:t>	</a:t>
            </a:r>
            <a:r>
              <a:rPr lang="en-US" sz="2400" i="1" dirty="0" smtClean="0"/>
              <a:t>Biometrika </a:t>
            </a:r>
            <a:r>
              <a:rPr lang="en-US" sz="2400" b="1" dirty="0"/>
              <a:t>65</a:t>
            </a:r>
            <a:r>
              <a:rPr lang="en-US" sz="2400" dirty="0"/>
              <a:t>, 457-482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Pierce, D. A. and Peters, D. (1992). Practical use of higher-order 	asymptotics for multiparameter exponential families. </a:t>
            </a:r>
            <a:r>
              <a:rPr lang="en-US" sz="2400" i="1" dirty="0"/>
              <a:t>J. Roy. 	Statist. Soc. B. </a:t>
            </a:r>
            <a:r>
              <a:rPr lang="en-US" sz="2400" b="1" i="1" dirty="0"/>
              <a:t>54</a:t>
            </a:r>
            <a:r>
              <a:rPr lang="en-US" sz="2400" i="1" dirty="0"/>
              <a:t>, </a:t>
            </a:r>
            <a:r>
              <a:rPr lang="en-US" sz="2400" dirty="0"/>
              <a:t>701-737.</a:t>
            </a:r>
            <a:r>
              <a:rPr lang="en-US" sz="2400" i="1" dirty="0"/>
              <a:t> </a:t>
            </a:r>
            <a:endParaRPr lang="en-US" sz="2400" i="1" dirty="0" smtClean="0"/>
          </a:p>
          <a:p>
            <a:r>
              <a:rPr lang="en-US" sz="2400" dirty="0"/>
              <a:t>Pierce, D.A. and Bellio, R. (in prep). Modern likelihood-frequentist 	inference. </a:t>
            </a:r>
            <a:r>
              <a:rPr lang="en-US" sz="2400" dirty="0">
                <a:solidFill>
                  <a:srgbClr val="FF0000"/>
                </a:solidFill>
              </a:rPr>
              <a:t>(Basis for this talk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400" dirty="0"/>
              <a:t>Skovgaard, I. M. (1996). An explicit large-deviation approximation to one-	parameter tests. </a:t>
            </a:r>
            <a:r>
              <a:rPr lang="en-US" sz="2400" i="1" dirty="0"/>
              <a:t>Bernoulli </a:t>
            </a:r>
            <a:r>
              <a:rPr lang="en-US" sz="2400" b="1" dirty="0"/>
              <a:t>2</a:t>
            </a:r>
            <a:r>
              <a:rPr lang="en-US" sz="2400" dirty="0"/>
              <a:t>, 145-165.</a:t>
            </a:r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6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1075" y="505052"/>
            <a:ext cx="9342407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			SOME </a:t>
            </a:r>
            <a:r>
              <a:rPr lang="en-US" sz="2400" dirty="0"/>
              <a:t>MAJOR BOOKS        </a:t>
            </a:r>
          </a:p>
          <a:p>
            <a:r>
              <a:rPr lang="en-US" sz="2400" i="1" dirty="0"/>
              <a:t>Inference and Asymptotics </a:t>
            </a:r>
            <a:r>
              <a:rPr lang="en-US" sz="2400" dirty="0"/>
              <a:t>(1994) Barndorff-Nielsen &amp; </a:t>
            </a:r>
            <a:r>
              <a:rPr lang="en-US" sz="2400" dirty="0" smtClean="0"/>
              <a:t>Cox</a:t>
            </a:r>
          </a:p>
          <a:p>
            <a:r>
              <a:rPr lang="en-US" sz="2400" i="1" dirty="0" smtClean="0"/>
              <a:t>Principles </a:t>
            </a:r>
            <a:r>
              <a:rPr lang="en-US" sz="2400" i="1" dirty="0"/>
              <a:t>of Statistical Inference from a Neo-Fisherian Perspective </a:t>
            </a:r>
            <a:r>
              <a:rPr lang="en-US" sz="2400" dirty="0"/>
              <a:t>(1997) </a:t>
            </a:r>
            <a:r>
              <a:rPr lang="en-US" sz="2400" dirty="0" smtClean="0"/>
              <a:t>	Pace </a:t>
            </a:r>
            <a:r>
              <a:rPr lang="en-US" sz="2400" dirty="0"/>
              <a:t>&amp; Salvan</a:t>
            </a:r>
          </a:p>
          <a:p>
            <a:r>
              <a:rPr lang="en-US" sz="2400" i="1" dirty="0"/>
              <a:t>Likelihood Methods in Statistics</a:t>
            </a:r>
            <a:r>
              <a:rPr lang="en-US" sz="2400" dirty="0"/>
              <a:t> (2000) </a:t>
            </a:r>
            <a:r>
              <a:rPr lang="en-US" sz="2400" dirty="0" smtClean="0"/>
              <a:t>Severini</a:t>
            </a:r>
          </a:p>
          <a:p>
            <a:endParaRPr lang="en-US" sz="2400" dirty="0"/>
          </a:p>
          <a:p>
            <a:r>
              <a:rPr lang="en-US" sz="2400" dirty="0" smtClean="0"/>
              <a:t>			SOFTWARE ANOUNCED IN WORKING PAPER</a:t>
            </a:r>
          </a:p>
          <a:p>
            <a:r>
              <a:rPr lang="en-US" sz="2400" dirty="0" smtClean="0"/>
              <a:t>R package  </a:t>
            </a:r>
            <a:r>
              <a:rPr lang="en-US" sz="2400" dirty="0"/>
              <a:t>likelihoodAsy</a:t>
            </a:r>
            <a:r>
              <a:rPr lang="en-US" sz="2400" i="1" dirty="0"/>
              <a:t> </a:t>
            </a:r>
            <a:r>
              <a:rPr lang="en-US" sz="2400" dirty="0"/>
              <a:t> </a:t>
            </a:r>
            <a:r>
              <a:rPr lang="en-US" sz="2400" dirty="0" smtClean="0"/>
              <a:t>,    Available at </a:t>
            </a:r>
          </a:p>
          <a:p>
            <a:r>
              <a:rPr lang="en-US" sz="2400" i="1" u="sng" dirty="0" smtClean="0">
                <a:hlinkClick r:id="rId2"/>
              </a:rPr>
              <a:t>http</a:t>
            </a:r>
            <a:r>
              <a:rPr lang="en-US" sz="2400" i="1" u="sng" dirty="0">
                <a:hlinkClick r:id="rId2"/>
              </a:rPr>
              <a:t>://cran.r-project.org/</a:t>
            </a:r>
            <a:r>
              <a:rPr lang="en-US" sz="2400" i="1" dirty="0"/>
              <a:t> </a:t>
            </a:r>
            <a:endParaRPr lang="en-US" sz="2400" i="1" dirty="0" smtClean="0"/>
          </a:p>
          <a:p>
            <a:endParaRPr lang="en-US" sz="2400" dirty="0" smtClean="0"/>
          </a:p>
          <a:p>
            <a:r>
              <a:rPr lang="en-US" sz="2400" dirty="0" smtClean="0"/>
              <a:t>Applies quite generally, requiring mainly only a user-provided R code for the likelihood function.</a:t>
            </a:r>
          </a:p>
          <a:p>
            <a:endParaRPr lang="en-US" sz="2400" dirty="0" smtClean="0"/>
          </a:p>
          <a:p>
            <a:r>
              <a:rPr lang="en-US" sz="2400" dirty="0" smtClean="0"/>
              <a:t>Going well beyond exponential families, and even independent observations.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6928" y="552091"/>
            <a:ext cx="900597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Salvan (</a:t>
            </a:r>
            <a:r>
              <a:rPr lang="en-US" sz="2800" dirty="0" err="1" smtClean="0"/>
              <a:t>Univ</a:t>
            </a:r>
            <a:r>
              <a:rPr lang="en-US" sz="2800" dirty="0" smtClean="0"/>
              <a:t> Padua) and Pace &amp; Bellio (</a:t>
            </a:r>
            <a:r>
              <a:rPr lang="en-US" sz="2800" dirty="0" err="1" smtClean="0"/>
              <a:t>Univ</a:t>
            </a:r>
            <a:r>
              <a:rPr lang="en-US" sz="2800" dirty="0" smtClean="0"/>
              <a:t> Udine) made it possible for me to visit 2-4 months/year from 2000 to 2016 to study Likelihood Asymptotics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 2012 they arranged for me a Fellowship at Padua, work under which led to the paper in progress discussed today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This is based on the idea that the future of Likelihood Asymptotics will depend on: (a) development of generic computational tools and (b) concise and transparent exposition amenable to statistical theory courses.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7B0F-6470-4590-95A0-1EFDDEED4FBB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86071" y="377467"/>
            <a:ext cx="959436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For a model with parameter      and </a:t>
            </a:r>
            <a:r>
              <a:rPr lang="en-US" sz="2800" u="sng" dirty="0" smtClean="0"/>
              <a:t>scalar</a:t>
            </a:r>
            <a:r>
              <a:rPr lang="en-US" sz="2800" dirty="0" smtClean="0"/>
              <a:t> interest parameter </a:t>
            </a:r>
            <a:br>
              <a:rPr lang="en-US" sz="2800" dirty="0" smtClean="0"/>
            </a:br>
            <a:r>
              <a:rPr lang="en-US" sz="2800" dirty="0" smtClean="0"/>
              <a:t>          , write               for the MLE’s with and without constraint                    </a:t>
            </a:r>
            <a:br>
              <a:rPr lang="en-US" sz="2800" dirty="0" smtClean="0"/>
            </a:br>
            <a:r>
              <a:rPr lang="en-US" sz="2800" dirty="0" smtClean="0"/>
              <a:t>  </a:t>
            </a:r>
            <a:br>
              <a:rPr lang="en-US" sz="2800" dirty="0" smtClean="0"/>
            </a:b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-order LR test is based on a standard normal approximation to the signed root LR statistic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aim is to improve on the this through a modified LR statistic       such that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6497"/>
              </p:ext>
            </p:extLst>
          </p:nvPr>
        </p:nvGraphicFramePr>
        <p:xfrm>
          <a:off x="1949940" y="2978462"/>
          <a:ext cx="6271403" cy="845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5" name="Equation" r:id="rId3" imgW="2260440" imgH="304560" progId="Equation.DSMT4">
                  <p:embed/>
                </p:oleObj>
              </mc:Choice>
              <mc:Fallback>
                <p:oleObj name="Equation" r:id="rId3" imgW="22604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9940" y="2978462"/>
                        <a:ext cx="6271403" cy="8455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028642"/>
              </p:ext>
            </p:extLst>
          </p:nvPr>
        </p:nvGraphicFramePr>
        <p:xfrm>
          <a:off x="1450735" y="5384567"/>
          <a:ext cx="8129939" cy="570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6" name="Equation" r:id="rId5" imgW="7238880" imgH="507960" progId="Equation.DSMT4">
                  <p:embed/>
                </p:oleObj>
              </mc:Choice>
              <mc:Fallback>
                <p:oleObj name="Equation" r:id="rId5" imgW="72388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50735" y="5384567"/>
                        <a:ext cx="8129939" cy="570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463470"/>
              </p:ext>
            </p:extLst>
          </p:nvPr>
        </p:nvGraphicFramePr>
        <p:xfrm>
          <a:off x="5606558" y="497120"/>
          <a:ext cx="228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7" name="Equation" r:id="rId7" imgW="228600" imgH="317160" progId="Equation.DSMT4">
                  <p:embed/>
                </p:oleObj>
              </mc:Choice>
              <mc:Fallback>
                <p:oleObj name="Equation" r:id="rId7" imgW="2286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06558" y="497120"/>
                        <a:ext cx="2286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304174"/>
              </p:ext>
            </p:extLst>
          </p:nvPr>
        </p:nvGraphicFramePr>
        <p:xfrm>
          <a:off x="3317143" y="798990"/>
          <a:ext cx="9017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8" name="Equation" r:id="rId9" imgW="901440" imgH="495000" progId="Equation.DSMT4">
                  <p:embed/>
                </p:oleObj>
              </mc:Choice>
              <mc:Fallback>
                <p:oleObj name="Equation" r:id="rId9" imgW="90144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17143" y="798990"/>
                        <a:ext cx="9017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76838"/>
              </p:ext>
            </p:extLst>
          </p:nvPr>
        </p:nvGraphicFramePr>
        <p:xfrm>
          <a:off x="1450735" y="884336"/>
          <a:ext cx="736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9" name="Equation" r:id="rId11" imgW="736560" imgH="393480" progId="Equation.DSMT4">
                  <p:embed/>
                </p:oleObj>
              </mc:Choice>
              <mc:Fallback>
                <p:oleObj name="Equation" r:id="rId11" imgW="736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50735" y="884336"/>
                        <a:ext cx="7366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906723"/>
              </p:ext>
            </p:extLst>
          </p:nvPr>
        </p:nvGraphicFramePr>
        <p:xfrm>
          <a:off x="2671394" y="4672366"/>
          <a:ext cx="2921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0" name="Equation" r:id="rId13" imgW="291960" imgH="507960" progId="Equation.DSMT4">
                  <p:embed/>
                </p:oleObj>
              </mc:Choice>
              <mc:Fallback>
                <p:oleObj name="Equation" r:id="rId13" imgW="2919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71394" y="4672366"/>
                        <a:ext cx="2921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567787"/>
              </p:ext>
            </p:extLst>
          </p:nvPr>
        </p:nvGraphicFramePr>
        <p:xfrm>
          <a:off x="1478573" y="1302482"/>
          <a:ext cx="1435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1" name="Equation" r:id="rId15" imgW="1434960" imgH="431640" progId="Equation.DSMT4">
                  <p:embed/>
                </p:oleObj>
              </mc:Choice>
              <mc:Fallback>
                <p:oleObj name="Equation" r:id="rId15" imgW="14349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478573" y="1302482"/>
                        <a:ext cx="14351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297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11895</TotalTime>
  <Words>844</Words>
  <Application>Microsoft Office PowerPoint</Application>
  <PresentationFormat>Widescreen</PresentationFormat>
  <Paragraphs>153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Equation</vt:lpstr>
      <vt:lpstr>MathType 6.0 Equation</vt:lpstr>
      <vt:lpstr>Modern Likelihood-Frequentist Inference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pierce</dc:creator>
  <cp:lastModifiedBy>donald pierce</cp:lastModifiedBy>
  <cp:revision>174</cp:revision>
  <dcterms:created xsi:type="dcterms:W3CDTF">2014-12-10T03:28:32Z</dcterms:created>
  <dcterms:modified xsi:type="dcterms:W3CDTF">2016-10-17T03:49:47Z</dcterms:modified>
</cp:coreProperties>
</file>